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A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1" autoAdjust="0"/>
    <p:restoredTop sz="94660"/>
  </p:normalViewPr>
  <p:slideViewPr>
    <p:cSldViewPr snapToGrid="0">
      <p:cViewPr>
        <p:scale>
          <a:sx n="100" d="100"/>
          <a:sy n="100" d="100"/>
        </p:scale>
        <p:origin x="948" y="-19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4BF73ED-8BA6-4E96-A581-453BF6B095D6}" type="datetimeFigureOut">
              <a:rPr lang="en-US" smtClean="0"/>
              <a:t>3/9/2021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A007D9-EFC8-4019-ACDC-1279436A0AAE}" type="slidenum">
              <a:rPr lang="en-US" smtClean="0"/>
              <a:t>‹#›</a:t>
            </a:fld>
            <a:endParaRPr lang="en-US"/>
          </a:p>
        </p:txBody>
      </p:sp>
    </p:spTree>
    <p:extLst>
      <p:ext uri="{BB962C8B-B14F-4D97-AF65-F5344CB8AC3E}">
        <p14:creationId xmlns:p14="http://schemas.microsoft.com/office/powerpoint/2010/main" val="3446781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BF73ED-8BA6-4E96-A581-453BF6B095D6}" type="datetimeFigureOut">
              <a:rPr lang="en-US" smtClean="0"/>
              <a:t>3/9/2021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A007D9-EFC8-4019-ACDC-1279436A0AAE}" type="slidenum">
              <a:rPr lang="en-US" smtClean="0"/>
              <a:t>‹#›</a:t>
            </a:fld>
            <a:endParaRPr lang="en-US"/>
          </a:p>
        </p:txBody>
      </p:sp>
    </p:spTree>
    <p:extLst>
      <p:ext uri="{BB962C8B-B14F-4D97-AF65-F5344CB8AC3E}">
        <p14:creationId xmlns:p14="http://schemas.microsoft.com/office/powerpoint/2010/main" val="3808813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BF73ED-8BA6-4E96-A581-453BF6B095D6}" type="datetimeFigureOut">
              <a:rPr lang="en-US" smtClean="0"/>
              <a:t>3/9/2021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A007D9-EFC8-4019-ACDC-1279436A0AAE}" type="slidenum">
              <a:rPr lang="en-US" smtClean="0"/>
              <a:t>‹#›</a:t>
            </a:fld>
            <a:endParaRPr lang="en-US"/>
          </a:p>
        </p:txBody>
      </p:sp>
    </p:spTree>
    <p:extLst>
      <p:ext uri="{BB962C8B-B14F-4D97-AF65-F5344CB8AC3E}">
        <p14:creationId xmlns:p14="http://schemas.microsoft.com/office/powerpoint/2010/main" val="3744122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BF73ED-8BA6-4E96-A581-453BF6B095D6}" type="datetimeFigureOut">
              <a:rPr lang="en-US" smtClean="0"/>
              <a:t>3/9/2021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A007D9-EFC8-4019-ACDC-1279436A0AAE}" type="slidenum">
              <a:rPr lang="en-US" smtClean="0"/>
              <a:t>‹#›</a:t>
            </a:fld>
            <a:endParaRPr lang="en-US"/>
          </a:p>
        </p:txBody>
      </p:sp>
    </p:spTree>
    <p:extLst>
      <p:ext uri="{BB962C8B-B14F-4D97-AF65-F5344CB8AC3E}">
        <p14:creationId xmlns:p14="http://schemas.microsoft.com/office/powerpoint/2010/main" val="197703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BF73ED-8BA6-4E96-A581-453BF6B095D6}" type="datetimeFigureOut">
              <a:rPr lang="en-US" smtClean="0"/>
              <a:t>3/9/2021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A007D9-EFC8-4019-ACDC-1279436A0AAE}" type="slidenum">
              <a:rPr lang="en-US" smtClean="0"/>
              <a:t>‹#›</a:t>
            </a:fld>
            <a:endParaRPr lang="en-US"/>
          </a:p>
        </p:txBody>
      </p:sp>
    </p:spTree>
    <p:extLst>
      <p:ext uri="{BB962C8B-B14F-4D97-AF65-F5344CB8AC3E}">
        <p14:creationId xmlns:p14="http://schemas.microsoft.com/office/powerpoint/2010/main" val="1736163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4BF73ED-8BA6-4E96-A581-453BF6B095D6}" type="datetimeFigureOut">
              <a:rPr lang="en-US" smtClean="0"/>
              <a:t>3/9/2021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A007D9-EFC8-4019-ACDC-1279436A0AAE}" type="slidenum">
              <a:rPr lang="en-US" smtClean="0"/>
              <a:t>‹#›</a:t>
            </a:fld>
            <a:endParaRPr lang="en-US"/>
          </a:p>
        </p:txBody>
      </p:sp>
    </p:spTree>
    <p:extLst>
      <p:ext uri="{BB962C8B-B14F-4D97-AF65-F5344CB8AC3E}">
        <p14:creationId xmlns:p14="http://schemas.microsoft.com/office/powerpoint/2010/main" val="2281986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4BF73ED-8BA6-4E96-A581-453BF6B095D6}" type="datetimeFigureOut">
              <a:rPr lang="en-US" smtClean="0"/>
              <a:t>3/9/2021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A007D9-EFC8-4019-ACDC-1279436A0AAE}" type="slidenum">
              <a:rPr lang="en-US" smtClean="0"/>
              <a:t>‹#›</a:t>
            </a:fld>
            <a:endParaRPr lang="en-US"/>
          </a:p>
        </p:txBody>
      </p:sp>
    </p:spTree>
    <p:extLst>
      <p:ext uri="{BB962C8B-B14F-4D97-AF65-F5344CB8AC3E}">
        <p14:creationId xmlns:p14="http://schemas.microsoft.com/office/powerpoint/2010/main" val="717626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4BF73ED-8BA6-4E96-A581-453BF6B095D6}" type="datetimeFigureOut">
              <a:rPr lang="en-US" smtClean="0"/>
              <a:t>3/9/2021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A007D9-EFC8-4019-ACDC-1279436A0AAE}" type="slidenum">
              <a:rPr lang="en-US" smtClean="0"/>
              <a:t>‹#›</a:t>
            </a:fld>
            <a:endParaRPr lang="en-US"/>
          </a:p>
        </p:txBody>
      </p:sp>
    </p:spTree>
    <p:extLst>
      <p:ext uri="{BB962C8B-B14F-4D97-AF65-F5344CB8AC3E}">
        <p14:creationId xmlns:p14="http://schemas.microsoft.com/office/powerpoint/2010/main" val="3175791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BF73ED-8BA6-4E96-A581-453BF6B095D6}" type="datetimeFigureOut">
              <a:rPr lang="en-US" smtClean="0"/>
              <a:t>3/9/2021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A007D9-EFC8-4019-ACDC-1279436A0AAE}" type="slidenum">
              <a:rPr lang="en-US" smtClean="0"/>
              <a:t>‹#›</a:t>
            </a:fld>
            <a:endParaRPr lang="en-US"/>
          </a:p>
        </p:txBody>
      </p:sp>
    </p:spTree>
    <p:extLst>
      <p:ext uri="{BB962C8B-B14F-4D97-AF65-F5344CB8AC3E}">
        <p14:creationId xmlns:p14="http://schemas.microsoft.com/office/powerpoint/2010/main" val="3179413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D4BF73ED-8BA6-4E96-A581-453BF6B095D6}" type="datetimeFigureOut">
              <a:rPr lang="en-US" smtClean="0"/>
              <a:t>3/9/2021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A007D9-EFC8-4019-ACDC-1279436A0AAE}" type="slidenum">
              <a:rPr lang="en-US" smtClean="0"/>
              <a:t>‹#›</a:t>
            </a:fld>
            <a:endParaRPr lang="en-US"/>
          </a:p>
        </p:txBody>
      </p:sp>
    </p:spTree>
    <p:extLst>
      <p:ext uri="{BB962C8B-B14F-4D97-AF65-F5344CB8AC3E}">
        <p14:creationId xmlns:p14="http://schemas.microsoft.com/office/powerpoint/2010/main" val="3716233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D4BF73ED-8BA6-4E96-A581-453BF6B095D6}" type="datetimeFigureOut">
              <a:rPr lang="en-US" smtClean="0"/>
              <a:t>3/9/2021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A007D9-EFC8-4019-ACDC-1279436A0AAE}" type="slidenum">
              <a:rPr lang="en-US" smtClean="0"/>
              <a:t>‹#›</a:t>
            </a:fld>
            <a:endParaRPr lang="en-US"/>
          </a:p>
        </p:txBody>
      </p:sp>
    </p:spTree>
    <p:extLst>
      <p:ext uri="{BB962C8B-B14F-4D97-AF65-F5344CB8AC3E}">
        <p14:creationId xmlns:p14="http://schemas.microsoft.com/office/powerpoint/2010/main" val="26989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D4BF73ED-8BA6-4E96-A581-453BF6B095D6}" type="datetimeFigureOut">
              <a:rPr lang="en-US" smtClean="0"/>
              <a:t>3/9/2021</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13A007D9-EFC8-4019-ACDC-1279436A0AAE}" type="slidenum">
              <a:rPr lang="en-US" smtClean="0"/>
              <a:t>‹#›</a:t>
            </a:fld>
            <a:endParaRPr lang="en-US"/>
          </a:p>
        </p:txBody>
      </p:sp>
    </p:spTree>
    <p:extLst>
      <p:ext uri="{BB962C8B-B14F-4D97-AF65-F5344CB8AC3E}">
        <p14:creationId xmlns:p14="http://schemas.microsoft.com/office/powerpoint/2010/main" val="27328908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hyperlink" Target="mailto:Amanda.Torrellas@ucf.edu"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hyperlink" Target="https://linktr.ee/SDESTRIO" TargetMode="External"/><Relationship Id="rId5" Type="http://schemas.openxmlformats.org/officeDocument/2006/relationships/image" Target="../media/image4.png"/><Relationship Id="rId15" Type="http://schemas.openxmlformats.org/officeDocument/2006/relationships/hyperlink" Target="mailto:Amanda.torrellas@ucf.edu" TargetMode="External"/><Relationship Id="rId10" Type="http://schemas.openxmlformats.org/officeDocument/2006/relationships/image" Target="../media/image8.png"/><Relationship Id="rId4" Type="http://schemas.openxmlformats.org/officeDocument/2006/relationships/image" Target="../media/image3.svg"/><Relationship Id="rId9" Type="http://schemas.openxmlformats.org/officeDocument/2006/relationships/hyperlink" Target="https://trio.sdes.ucf.edu/wp-content/uploads/sites/30/2021/03/2020-21-BEST-Application-Fillable.pdf" TargetMode="External"/><Relationship Id="rId1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99A7507-39E4-4478-8642-B85549878B51}"/>
              </a:ext>
            </a:extLst>
          </p:cNvPr>
          <p:cNvSpPr txBox="1"/>
          <p:nvPr/>
        </p:nvSpPr>
        <p:spPr>
          <a:xfrm>
            <a:off x="134758" y="4749148"/>
            <a:ext cx="2780907" cy="1754326"/>
          </a:xfrm>
          <a:prstGeom prst="rect">
            <a:avLst/>
          </a:prstGeom>
          <a:noFill/>
          <a:effectLst/>
        </p:spPr>
        <p:txBody>
          <a:bodyPr wrap="square" rtlCol="0">
            <a:spAutoFit/>
          </a:bodyPr>
          <a:lstStyle/>
          <a:p>
            <a:r>
              <a:rPr lang="en-US" sz="3600" dirty="0">
                <a:solidFill>
                  <a:schemeClr val="bg1"/>
                </a:solidFill>
                <a:latin typeface="Gotham Bold" pitchFamily="50" charset="0"/>
              </a:rPr>
              <a:t>WHAT IS </a:t>
            </a:r>
          </a:p>
          <a:p>
            <a:r>
              <a:rPr lang="en-US" sz="3600" dirty="0">
                <a:solidFill>
                  <a:schemeClr val="bg1"/>
                </a:solidFill>
                <a:latin typeface="Gotham Bold" pitchFamily="50" charset="0"/>
              </a:rPr>
              <a:t>PROJECT BEST?</a:t>
            </a:r>
          </a:p>
        </p:txBody>
      </p:sp>
      <p:sp>
        <p:nvSpPr>
          <p:cNvPr id="14" name="TextBox 13">
            <a:extLst>
              <a:ext uri="{FF2B5EF4-FFF2-40B4-BE49-F238E27FC236}">
                <a16:creationId xmlns:a16="http://schemas.microsoft.com/office/drawing/2014/main" id="{CC6225F6-0248-457F-8D70-3ADE99CDA68A}"/>
              </a:ext>
            </a:extLst>
          </p:cNvPr>
          <p:cNvSpPr txBox="1"/>
          <p:nvPr/>
        </p:nvSpPr>
        <p:spPr>
          <a:xfrm>
            <a:off x="978030" y="445864"/>
            <a:ext cx="5816339" cy="3416320"/>
          </a:xfrm>
          <a:prstGeom prst="rect">
            <a:avLst/>
          </a:prstGeom>
          <a:noFill/>
        </p:spPr>
        <p:txBody>
          <a:bodyPr wrap="square" rtlCol="0">
            <a:spAutoFit/>
          </a:bodyPr>
          <a:lstStyle/>
          <a:p>
            <a:pPr algn="ctr"/>
            <a:r>
              <a:rPr lang="en-US" sz="7200" dirty="0">
                <a:solidFill>
                  <a:schemeClr val="bg1"/>
                </a:solidFill>
                <a:latin typeface="Gotham Bold" pitchFamily="50" charset="0"/>
              </a:rPr>
              <a:t>JOIN PROJECT BEST!</a:t>
            </a:r>
          </a:p>
        </p:txBody>
      </p:sp>
      <p:pic>
        <p:nvPicPr>
          <p:cNvPr id="17" name="Picture 16" descr="A picture containing person, window, indoor, people&#10;&#10;Description automatically generated">
            <a:extLst>
              <a:ext uri="{FF2B5EF4-FFF2-40B4-BE49-F238E27FC236}">
                <a16:creationId xmlns:a16="http://schemas.microsoft.com/office/drawing/2014/main" id="{2372CA35-EF56-4EDA-8E83-F2705A1C9790}"/>
              </a:ext>
            </a:extLst>
          </p:cNvPr>
          <p:cNvPicPr>
            <a:picLocks noChangeAspect="1"/>
          </p:cNvPicPr>
          <p:nvPr/>
        </p:nvPicPr>
        <p:blipFill rotWithShape="1">
          <a:blip r:embed="rId2">
            <a:extLst>
              <a:ext uri="{28A0092B-C50C-407E-A947-70E740481C1C}">
                <a14:useLocalDpi xmlns:a14="http://schemas.microsoft.com/office/drawing/2010/main" val="0"/>
              </a:ext>
            </a:extLst>
          </a:blip>
          <a:srcRect r="6437"/>
          <a:stretch/>
        </p:blipFill>
        <p:spPr>
          <a:xfrm>
            <a:off x="3051245" y="0"/>
            <a:ext cx="4721155" cy="3363985"/>
          </a:xfrm>
          <a:prstGeom prst="rect">
            <a:avLst/>
          </a:prstGeom>
        </p:spPr>
      </p:pic>
      <p:sp>
        <p:nvSpPr>
          <p:cNvPr id="22" name="Flowchart: Off-page Connector 21">
            <a:extLst>
              <a:ext uri="{FF2B5EF4-FFF2-40B4-BE49-F238E27FC236}">
                <a16:creationId xmlns:a16="http://schemas.microsoft.com/office/drawing/2014/main" id="{8E23C676-CF9F-43F2-9AB7-97B738DE13CD}"/>
              </a:ext>
            </a:extLst>
          </p:cNvPr>
          <p:cNvSpPr/>
          <p:nvPr/>
        </p:nvSpPr>
        <p:spPr>
          <a:xfrm rot="16200000">
            <a:off x="340280" y="-284033"/>
            <a:ext cx="3306274" cy="3923349"/>
          </a:xfrm>
          <a:prstGeom prst="flowChartOffpageConnector">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3" name="Rectangle 22">
            <a:extLst>
              <a:ext uri="{FF2B5EF4-FFF2-40B4-BE49-F238E27FC236}">
                <a16:creationId xmlns:a16="http://schemas.microsoft.com/office/drawing/2014/main" id="{651AB7EE-E3A2-4881-8E89-CE2F3B38D1C3}"/>
              </a:ext>
            </a:extLst>
          </p:cNvPr>
          <p:cNvSpPr/>
          <p:nvPr/>
        </p:nvSpPr>
        <p:spPr>
          <a:xfrm>
            <a:off x="290428" y="4043460"/>
            <a:ext cx="7191540" cy="2635317"/>
          </a:xfrm>
          <a:prstGeom prst="rect">
            <a:avLst/>
          </a:prstGeom>
          <a:solidFill>
            <a:srgbClr val="FFCA0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D0684E12-7CA9-4940-BB23-25F72C90ED07}"/>
              </a:ext>
            </a:extLst>
          </p:cNvPr>
          <p:cNvSpPr txBox="1"/>
          <p:nvPr/>
        </p:nvSpPr>
        <p:spPr>
          <a:xfrm>
            <a:off x="209708" y="266812"/>
            <a:ext cx="3010682" cy="2862322"/>
          </a:xfrm>
          <a:prstGeom prst="rect">
            <a:avLst/>
          </a:prstGeom>
          <a:noFill/>
        </p:spPr>
        <p:txBody>
          <a:bodyPr wrap="square" rtlCol="0">
            <a:spAutoFit/>
          </a:bodyPr>
          <a:lstStyle/>
          <a:p>
            <a:r>
              <a:rPr lang="en-US" sz="6000" dirty="0">
                <a:solidFill>
                  <a:schemeClr val="bg1"/>
                </a:solidFill>
                <a:latin typeface="Gotham Bold" pitchFamily="50" charset="0"/>
              </a:rPr>
              <a:t>Join</a:t>
            </a:r>
          </a:p>
          <a:p>
            <a:r>
              <a:rPr lang="en-US" sz="6000" dirty="0">
                <a:solidFill>
                  <a:srgbClr val="FFCA06"/>
                </a:solidFill>
                <a:latin typeface="Gotham Bold" pitchFamily="50" charset="0"/>
              </a:rPr>
              <a:t>Project</a:t>
            </a:r>
          </a:p>
          <a:p>
            <a:r>
              <a:rPr lang="en-US" sz="6000" dirty="0">
                <a:solidFill>
                  <a:srgbClr val="FFCA06"/>
                </a:solidFill>
                <a:latin typeface="Gotham Bold" pitchFamily="50" charset="0"/>
              </a:rPr>
              <a:t>BEST!</a:t>
            </a:r>
          </a:p>
        </p:txBody>
      </p:sp>
      <p:sp>
        <p:nvSpPr>
          <p:cNvPr id="25" name="Rectangle 24">
            <a:extLst>
              <a:ext uri="{FF2B5EF4-FFF2-40B4-BE49-F238E27FC236}">
                <a16:creationId xmlns:a16="http://schemas.microsoft.com/office/drawing/2014/main" id="{1DC104B5-027A-49A5-8CC9-9C6787E6627B}"/>
              </a:ext>
            </a:extLst>
          </p:cNvPr>
          <p:cNvSpPr/>
          <p:nvPr/>
        </p:nvSpPr>
        <p:spPr>
          <a:xfrm>
            <a:off x="-2" y="8791662"/>
            <a:ext cx="7850108" cy="12667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7" name="Table 27">
            <a:extLst>
              <a:ext uri="{FF2B5EF4-FFF2-40B4-BE49-F238E27FC236}">
                <a16:creationId xmlns:a16="http://schemas.microsoft.com/office/drawing/2014/main" id="{69B684E4-92DC-4003-BEFD-B287E3B0BA56}"/>
              </a:ext>
            </a:extLst>
          </p:cNvPr>
          <p:cNvGraphicFramePr>
            <a:graphicFrameLocks noGrp="1"/>
          </p:cNvGraphicFramePr>
          <p:nvPr>
            <p:extLst>
              <p:ext uri="{D42A27DB-BD31-4B8C-83A1-F6EECF244321}">
                <p14:modId xmlns:p14="http://schemas.microsoft.com/office/powerpoint/2010/main" val="4227519016"/>
              </p:ext>
            </p:extLst>
          </p:nvPr>
        </p:nvGraphicFramePr>
        <p:xfrm>
          <a:off x="335734" y="4892949"/>
          <a:ext cx="7146234" cy="1476321"/>
        </p:xfrm>
        <a:graphic>
          <a:graphicData uri="http://schemas.openxmlformats.org/drawingml/2006/table">
            <a:tbl>
              <a:tblPr firstRow="1" bandRow="1">
                <a:tableStyleId>{5940675A-B579-460E-94D1-54222C63F5DA}</a:tableStyleId>
              </a:tblPr>
              <a:tblGrid>
                <a:gridCol w="2382078">
                  <a:extLst>
                    <a:ext uri="{9D8B030D-6E8A-4147-A177-3AD203B41FA5}">
                      <a16:colId xmlns:a16="http://schemas.microsoft.com/office/drawing/2014/main" val="3779316617"/>
                    </a:ext>
                  </a:extLst>
                </a:gridCol>
                <a:gridCol w="2382078">
                  <a:extLst>
                    <a:ext uri="{9D8B030D-6E8A-4147-A177-3AD203B41FA5}">
                      <a16:colId xmlns:a16="http://schemas.microsoft.com/office/drawing/2014/main" val="1160810589"/>
                    </a:ext>
                  </a:extLst>
                </a:gridCol>
                <a:gridCol w="2382078">
                  <a:extLst>
                    <a:ext uri="{9D8B030D-6E8A-4147-A177-3AD203B41FA5}">
                      <a16:colId xmlns:a16="http://schemas.microsoft.com/office/drawing/2014/main" val="2693276175"/>
                    </a:ext>
                  </a:extLst>
                </a:gridCol>
              </a:tblGrid>
              <a:tr h="230170">
                <a:tc>
                  <a:txBody>
                    <a:bodyPr/>
                    <a:lstStyle/>
                    <a:p>
                      <a:pPr algn="ctr"/>
                      <a:r>
                        <a:rPr lang="en-US" sz="1200" b="1" dirty="0">
                          <a:solidFill>
                            <a:schemeClr val="bg1"/>
                          </a:solidFill>
                        </a:rPr>
                        <a:t>ACADEMIC</a:t>
                      </a: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1200" b="1" dirty="0">
                          <a:solidFill>
                            <a:schemeClr val="bg1"/>
                          </a:solidFill>
                        </a:rPr>
                        <a:t>ADVISING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US" sz="1200" b="1" dirty="0">
                          <a:solidFill>
                            <a:schemeClr val="bg1"/>
                          </a:solidFill>
                        </a:rPr>
                        <a:t>PROFESSIONAL</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806865240"/>
                  </a:ext>
                </a:extLst>
              </a:tr>
              <a:tr h="1202001">
                <a:tc>
                  <a:txBody>
                    <a:bodyPr/>
                    <a:lstStyle/>
                    <a:p>
                      <a:pPr marL="285750" lvl="0" indent="-285750">
                        <a:buFont typeface="Arial" panose="020B0604020202020204" pitchFamily="34" charset="0"/>
                        <a:buChar char="•"/>
                      </a:pPr>
                      <a:r>
                        <a:rPr lang="en-US" sz="1200" b="1" dirty="0">
                          <a:latin typeface="Arial Nova Cond" panose="020B0506020202020204" pitchFamily="34" charset="0"/>
                          <a:cs typeface="Helvetica" panose="020B0604020202020204" pitchFamily="34" charset="0"/>
                        </a:rPr>
                        <a:t>One-on-one Tutoring</a:t>
                      </a:r>
                    </a:p>
                    <a:p>
                      <a:pPr marL="285750" lvl="0" indent="-285750">
                        <a:buFont typeface="Arial" panose="020B0604020202020204" pitchFamily="34" charset="0"/>
                        <a:buChar char="•"/>
                      </a:pPr>
                      <a:r>
                        <a:rPr lang="en-US" sz="1200" b="1" dirty="0">
                          <a:latin typeface="Arial Nova Cond" panose="020B0506020202020204" pitchFamily="34" charset="0"/>
                          <a:cs typeface="Helvetica" panose="020B0604020202020204" pitchFamily="34" charset="0"/>
                        </a:rPr>
                        <a:t>Early Class Registration</a:t>
                      </a:r>
                    </a:p>
                    <a:p>
                      <a:pPr marL="285750" lvl="0" indent="-285750">
                        <a:buFont typeface="Arial" panose="020B0604020202020204" pitchFamily="34" charset="0"/>
                        <a:buChar char="•"/>
                      </a:pPr>
                      <a:r>
                        <a:rPr lang="en-US" sz="1200" b="1" dirty="0">
                          <a:latin typeface="Arial Nova Cond" panose="020B0506020202020204" pitchFamily="34" charset="0"/>
                          <a:cs typeface="Helvetica" panose="020B0604020202020204" pitchFamily="34" charset="0"/>
                        </a:rPr>
                        <a:t>Academic Coaching</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lvl="0" indent="-171450">
                        <a:buFont typeface="Arial" panose="020B0604020202020204" pitchFamily="34" charset="0"/>
                        <a:buChar char="•"/>
                      </a:pPr>
                      <a:r>
                        <a:rPr lang="en-US" sz="1200" b="1" dirty="0">
                          <a:latin typeface="Arial Nova Cond" panose="020B0506020202020204" pitchFamily="34" charset="0"/>
                          <a:cs typeface="Helvetica" panose="020B0604020202020204" pitchFamily="34" charset="0"/>
                        </a:rPr>
                        <a:t>Supplemental Academic Advising</a:t>
                      </a:r>
                    </a:p>
                    <a:p>
                      <a:pPr marL="171450" lvl="0" indent="-171450">
                        <a:buFont typeface="Arial" panose="020B0604020202020204" pitchFamily="34" charset="0"/>
                        <a:buChar char="•"/>
                      </a:pPr>
                      <a:r>
                        <a:rPr lang="en-US" sz="1200" b="1" dirty="0">
                          <a:latin typeface="Arial Nova Cond" panose="020B0506020202020204" pitchFamily="34" charset="0"/>
                          <a:cs typeface="Helvetica" panose="020B0604020202020204" pitchFamily="34" charset="0"/>
                        </a:rPr>
                        <a:t>Assistance in Applying for Financial Aid and Scholarships</a:t>
                      </a:r>
                    </a:p>
                    <a:p>
                      <a:pPr marL="171450" lvl="0" indent="-171450">
                        <a:buFont typeface="Arial" panose="020B0604020202020204" pitchFamily="34" charset="0"/>
                        <a:buChar char="•"/>
                      </a:pPr>
                      <a:r>
                        <a:rPr lang="en-US" sz="1200" b="1" dirty="0">
                          <a:latin typeface="Arial Nova Cond" panose="020B0506020202020204" pitchFamily="34" charset="0"/>
                          <a:cs typeface="Helvetica" panose="020B0604020202020204" pitchFamily="34" charset="0"/>
                        </a:rPr>
                        <a:t>Guidance for Graduate and Professional School Preparation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285750" lvl="0" indent="-285750">
                        <a:buFont typeface="Arial" panose="020B0604020202020204" pitchFamily="34" charset="0"/>
                        <a:buChar char="•"/>
                      </a:pPr>
                      <a:r>
                        <a:rPr lang="en-US" sz="1200" b="1" dirty="0">
                          <a:latin typeface="Arial Nova Cond" panose="020B0506020202020204" pitchFamily="34" charset="0"/>
                        </a:rPr>
                        <a:t>Ne</a:t>
                      </a:r>
                      <a:r>
                        <a:rPr lang="en-US" sz="1200" b="1" dirty="0">
                          <a:latin typeface="Arial Nova Cond" panose="020B0506020202020204" pitchFamily="34" charset="0"/>
                          <a:cs typeface="Helvetica" panose="020B0604020202020204" pitchFamily="34" charset="0"/>
                        </a:rPr>
                        <a:t>tworking Opportunities</a:t>
                      </a:r>
                    </a:p>
                    <a:p>
                      <a:pPr marL="285750" lvl="0" indent="-285750">
                        <a:buFont typeface="Arial" panose="020B0604020202020204" pitchFamily="34" charset="0"/>
                        <a:buChar char="•"/>
                      </a:pPr>
                      <a:r>
                        <a:rPr lang="en-US" sz="1200" b="1" dirty="0">
                          <a:latin typeface="Arial Nova Cond" panose="020B0506020202020204" pitchFamily="34" charset="0"/>
                          <a:cs typeface="Helvetica" panose="020B0604020202020204" pitchFamily="34" charset="0"/>
                        </a:rPr>
                        <a:t>Student Success Workshops</a:t>
                      </a:r>
                    </a:p>
                    <a:p>
                      <a:pPr marL="285750" lvl="0" indent="-285750">
                        <a:buFont typeface="Arial" panose="020B0604020202020204" pitchFamily="34" charset="0"/>
                        <a:buChar char="•"/>
                      </a:pPr>
                      <a:r>
                        <a:rPr lang="en-US" sz="1200" b="1" dirty="0">
                          <a:latin typeface="Arial Nova Cond" panose="020B0506020202020204" pitchFamily="34" charset="0"/>
                          <a:cs typeface="Helvetica" panose="020B0604020202020204" pitchFamily="34" charset="0"/>
                        </a:rPr>
                        <a:t>Financial Literacy Training</a:t>
                      </a:r>
                    </a:p>
                    <a:p>
                      <a:pPr marL="285750" lvl="0" indent="-285750">
                        <a:buFont typeface="Arial" panose="020B0604020202020204" pitchFamily="34" charset="0"/>
                        <a:buChar char="•"/>
                      </a:pPr>
                      <a:r>
                        <a:rPr lang="en-US" sz="1200" b="1" dirty="0">
                          <a:latin typeface="Arial Nova Cond" panose="020B0506020202020204" pitchFamily="34" charset="0"/>
                          <a:cs typeface="Helvetica" panose="020B0604020202020204" pitchFamily="34" charset="0"/>
                        </a:rPr>
                        <a:t>Leadership Development</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32782803"/>
                  </a:ext>
                </a:extLst>
              </a:tr>
            </a:tbl>
          </a:graphicData>
        </a:graphic>
      </p:graphicFrame>
      <p:sp>
        <p:nvSpPr>
          <p:cNvPr id="29" name="Rectangle 28" descr="Classroom">
            <a:extLst>
              <a:ext uri="{FF2B5EF4-FFF2-40B4-BE49-F238E27FC236}">
                <a16:creationId xmlns:a16="http://schemas.microsoft.com/office/drawing/2014/main" id="{2B9E4882-7939-4913-967D-F73E986DEAB7}"/>
              </a:ext>
            </a:extLst>
          </p:cNvPr>
          <p:cNvSpPr/>
          <p:nvPr/>
        </p:nvSpPr>
        <p:spPr>
          <a:xfrm>
            <a:off x="1254456" y="4232627"/>
            <a:ext cx="548640" cy="54864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0" name="Rectangle 29" descr="Books">
            <a:extLst>
              <a:ext uri="{FF2B5EF4-FFF2-40B4-BE49-F238E27FC236}">
                <a16:creationId xmlns:a16="http://schemas.microsoft.com/office/drawing/2014/main" id="{A1D84603-880F-4D76-B4FD-8F3BC49B6667}"/>
              </a:ext>
            </a:extLst>
          </p:cNvPr>
          <p:cNvSpPr/>
          <p:nvPr/>
        </p:nvSpPr>
        <p:spPr>
          <a:xfrm>
            <a:off x="3636700" y="4232627"/>
            <a:ext cx="548640" cy="54864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1" name="Rectangle 30" descr="Professor">
            <a:extLst>
              <a:ext uri="{FF2B5EF4-FFF2-40B4-BE49-F238E27FC236}">
                <a16:creationId xmlns:a16="http://schemas.microsoft.com/office/drawing/2014/main" id="{EFFD5C4E-3002-421A-83A2-53A620F5AEA0}"/>
              </a:ext>
            </a:extLst>
          </p:cNvPr>
          <p:cNvSpPr/>
          <p:nvPr/>
        </p:nvSpPr>
        <p:spPr>
          <a:xfrm>
            <a:off x="6018944" y="4232627"/>
            <a:ext cx="548640" cy="548640"/>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2" name="TextBox 31">
            <a:extLst>
              <a:ext uri="{FF2B5EF4-FFF2-40B4-BE49-F238E27FC236}">
                <a16:creationId xmlns:a16="http://schemas.microsoft.com/office/drawing/2014/main" id="{4FADF1ED-0E9C-4F9F-8AD1-5A1D6A90F8F3}"/>
              </a:ext>
            </a:extLst>
          </p:cNvPr>
          <p:cNvSpPr txBox="1"/>
          <p:nvPr/>
        </p:nvSpPr>
        <p:spPr>
          <a:xfrm>
            <a:off x="443749" y="6940690"/>
            <a:ext cx="1458257" cy="1569660"/>
          </a:xfrm>
          <a:prstGeom prst="rect">
            <a:avLst/>
          </a:prstGeom>
          <a:solidFill>
            <a:schemeClr val="tx1"/>
          </a:solidFill>
        </p:spPr>
        <p:txBody>
          <a:bodyPr vert="horz" wrap="square" rtlCol="0">
            <a:spAutoFit/>
          </a:bodyPr>
          <a:lstStyle/>
          <a:p>
            <a:r>
              <a:rPr lang="en-US" sz="3200" b="1" dirty="0">
                <a:solidFill>
                  <a:schemeClr val="bg1"/>
                </a:solidFill>
                <a:latin typeface="Arial Nova Cond" panose="020B0506020202020204" pitchFamily="34" charset="0"/>
              </a:rPr>
              <a:t>What is</a:t>
            </a:r>
          </a:p>
          <a:p>
            <a:r>
              <a:rPr lang="en-US" sz="3200" dirty="0">
                <a:solidFill>
                  <a:srgbClr val="FFCA06"/>
                </a:solidFill>
                <a:latin typeface="Arial Nova Cond" panose="020B0506020202020204" pitchFamily="34" charset="0"/>
              </a:rPr>
              <a:t>Project</a:t>
            </a:r>
          </a:p>
          <a:p>
            <a:r>
              <a:rPr lang="en-US" sz="3200" dirty="0">
                <a:solidFill>
                  <a:srgbClr val="FFCA06"/>
                </a:solidFill>
                <a:latin typeface="Arial Nova Cond" panose="020B0506020202020204" pitchFamily="34" charset="0"/>
              </a:rPr>
              <a:t>BEST?</a:t>
            </a:r>
          </a:p>
        </p:txBody>
      </p:sp>
      <p:sp>
        <p:nvSpPr>
          <p:cNvPr id="34" name="TextBox 33">
            <a:extLst>
              <a:ext uri="{FF2B5EF4-FFF2-40B4-BE49-F238E27FC236}">
                <a16:creationId xmlns:a16="http://schemas.microsoft.com/office/drawing/2014/main" id="{7C67A01B-B746-43B5-90BF-5E23C4A09D7E}"/>
              </a:ext>
            </a:extLst>
          </p:cNvPr>
          <p:cNvSpPr txBox="1"/>
          <p:nvPr/>
        </p:nvSpPr>
        <p:spPr>
          <a:xfrm>
            <a:off x="1902006" y="6917375"/>
            <a:ext cx="5454128" cy="1600438"/>
          </a:xfrm>
          <a:prstGeom prst="rect">
            <a:avLst/>
          </a:prstGeom>
          <a:noFill/>
        </p:spPr>
        <p:txBody>
          <a:bodyPr wrap="square" rtlCol="0">
            <a:spAutoFit/>
          </a:bodyPr>
          <a:lstStyle/>
          <a:p>
            <a:pPr algn="just"/>
            <a:r>
              <a:rPr lang="en-US" sz="1400" dirty="0">
                <a:latin typeface="Arial Narrow" panose="020B0606020202030204" pitchFamily="34" charset="0"/>
              </a:rPr>
              <a:t>Project BEST (Building Exemplary Scholars for Tomorrow) is designed to increase the college retention and graduation rates of its participants and to assist students with making the transition from one level of higher education to the next. Project BEST is tailored to meet the needs of 144 students who are pursuing a degree in any major. Project BEST recruits undergraduate students who identify as first-generation students, who have a demonstrated financial need and/or who have a documented disability. </a:t>
            </a:r>
            <a:r>
              <a:rPr lang="en-US" sz="1400" dirty="0">
                <a:latin typeface="Arial Narrow" panose="020B0606020202030204" pitchFamily="34" charset="0"/>
                <a:hlinkClick r:id="rId9"/>
              </a:rPr>
              <a:t>APPLY HERE!</a:t>
            </a:r>
            <a:endParaRPr lang="en-US" sz="1400" dirty="0">
              <a:latin typeface="Arial Narrow" panose="020B0606020202030204" pitchFamily="34" charset="0"/>
            </a:endParaRPr>
          </a:p>
        </p:txBody>
      </p:sp>
      <p:pic>
        <p:nvPicPr>
          <p:cNvPr id="38" name="Picture 37" descr="A picture containing graphical user interface&#10;&#10;Description automatically generated">
            <a:extLst>
              <a:ext uri="{FF2B5EF4-FFF2-40B4-BE49-F238E27FC236}">
                <a16:creationId xmlns:a16="http://schemas.microsoft.com/office/drawing/2014/main" id="{E128392E-4AB4-48C9-85BC-4589D032A1C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2812" y="9067602"/>
            <a:ext cx="2421018" cy="680778"/>
          </a:xfrm>
          <a:prstGeom prst="rect">
            <a:avLst/>
          </a:prstGeom>
        </p:spPr>
      </p:pic>
      <p:pic>
        <p:nvPicPr>
          <p:cNvPr id="42" name="Picture 41" descr="Qr code&#10;&#10;Description automatically generated">
            <a:hlinkClick r:id="rId11"/>
            <a:extLst>
              <a:ext uri="{FF2B5EF4-FFF2-40B4-BE49-F238E27FC236}">
                <a16:creationId xmlns:a16="http://schemas.microsoft.com/office/drawing/2014/main" id="{F21F3317-814C-4E4A-A9EA-C6395685DE3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13260" y="8999718"/>
            <a:ext cx="850623" cy="850623"/>
          </a:xfrm>
          <a:prstGeom prst="rect">
            <a:avLst/>
          </a:prstGeom>
        </p:spPr>
      </p:pic>
      <p:sp>
        <p:nvSpPr>
          <p:cNvPr id="43" name="TextBox 42">
            <a:extLst>
              <a:ext uri="{FF2B5EF4-FFF2-40B4-BE49-F238E27FC236}">
                <a16:creationId xmlns:a16="http://schemas.microsoft.com/office/drawing/2014/main" id="{B448F420-4861-4ECD-87B3-289CD5F08161}"/>
              </a:ext>
            </a:extLst>
          </p:cNvPr>
          <p:cNvSpPr txBox="1"/>
          <p:nvPr/>
        </p:nvSpPr>
        <p:spPr>
          <a:xfrm>
            <a:off x="5803900" y="8921046"/>
            <a:ext cx="1968500" cy="1007968"/>
          </a:xfrm>
          <a:prstGeom prst="rect">
            <a:avLst/>
          </a:prstGeom>
          <a:noFill/>
        </p:spPr>
        <p:txBody>
          <a:bodyPr wrap="square" rtlCol="0">
            <a:spAutoFit/>
          </a:bodyPr>
          <a:lstStyle/>
          <a:p>
            <a:pPr algn="r"/>
            <a:r>
              <a:rPr lang="en-US" sz="1050" dirty="0">
                <a:solidFill>
                  <a:schemeClr val="bg1"/>
                </a:solidFill>
                <a:latin typeface="Arial Narrow" panose="020B0606020202030204" pitchFamily="34" charset="0"/>
              </a:rPr>
              <a:t>For more Information, please visit:</a:t>
            </a:r>
          </a:p>
          <a:p>
            <a:pPr algn="r"/>
            <a:r>
              <a:rPr lang="en-US" sz="1050" dirty="0">
                <a:solidFill>
                  <a:schemeClr val="bg1"/>
                </a:solidFill>
                <a:latin typeface="Arial Narrow" panose="020B0606020202030204" pitchFamily="34" charset="0"/>
              </a:rPr>
              <a:t> </a:t>
            </a:r>
            <a:r>
              <a:rPr lang="en-US" sz="1050" dirty="0">
                <a:solidFill>
                  <a:schemeClr val="bg1"/>
                </a:solidFill>
                <a:latin typeface="Arial Narrow" panose="020B0606020202030204" pitchFamily="34" charset="0"/>
                <a:hlinkClick r:id="rId11"/>
              </a:rPr>
              <a:t>https://linktr.ee/SDESTRIO</a:t>
            </a:r>
            <a:r>
              <a:rPr lang="en-US" sz="1050" dirty="0">
                <a:solidFill>
                  <a:schemeClr val="bg1"/>
                </a:solidFill>
                <a:latin typeface="Arial Narrow" panose="020B0606020202030204" pitchFamily="34" charset="0"/>
              </a:rPr>
              <a:t> </a:t>
            </a:r>
          </a:p>
          <a:p>
            <a:pPr algn="r"/>
            <a:endParaRPr lang="en-US" sz="700" dirty="0">
              <a:solidFill>
                <a:schemeClr val="bg1"/>
              </a:solidFill>
              <a:latin typeface="Arial Narrow" panose="020B0606020202030204" pitchFamily="34" charset="0"/>
            </a:endParaRPr>
          </a:p>
          <a:p>
            <a:pPr algn="r"/>
            <a:r>
              <a:rPr lang="en-US" sz="1050" dirty="0">
                <a:solidFill>
                  <a:schemeClr val="bg1"/>
                </a:solidFill>
                <a:latin typeface="Arial Narrow" panose="020B0606020202030204" pitchFamily="34" charset="0"/>
              </a:rPr>
              <a:t>Contact Program Manager: </a:t>
            </a:r>
          </a:p>
          <a:p>
            <a:pPr algn="r"/>
            <a:r>
              <a:rPr lang="en-US" sz="1050" dirty="0">
                <a:solidFill>
                  <a:schemeClr val="bg1"/>
                </a:solidFill>
                <a:latin typeface="Arial Narrow" panose="020B0606020202030204" pitchFamily="34" charset="0"/>
              </a:rPr>
              <a:t>Amanda Torrellas</a:t>
            </a:r>
          </a:p>
          <a:p>
            <a:pPr algn="r"/>
            <a:r>
              <a:rPr lang="en-US" sz="1050" dirty="0">
                <a:solidFill>
                  <a:schemeClr val="bg1"/>
                </a:solidFill>
                <a:latin typeface="Arial Narrow" panose="020B0606020202030204" pitchFamily="34" charset="0"/>
                <a:hlinkClick r:id="rId13"/>
              </a:rPr>
              <a:t>Amanda.Torrellas@ucf.edu</a:t>
            </a:r>
            <a:r>
              <a:rPr lang="en-US" sz="1050" dirty="0">
                <a:solidFill>
                  <a:schemeClr val="bg1"/>
                </a:solidFill>
                <a:latin typeface="Arial Narrow" panose="020B0606020202030204" pitchFamily="34" charset="0"/>
              </a:rPr>
              <a:t> </a:t>
            </a:r>
          </a:p>
        </p:txBody>
      </p:sp>
      <p:pic>
        <p:nvPicPr>
          <p:cNvPr id="45" name="Picture 44">
            <a:extLst>
              <a:ext uri="{FF2B5EF4-FFF2-40B4-BE49-F238E27FC236}">
                <a16:creationId xmlns:a16="http://schemas.microsoft.com/office/drawing/2014/main" id="{2EF998DD-F068-43B9-926A-25063EBE675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788135" y="-39514"/>
            <a:ext cx="761673" cy="1027800"/>
          </a:xfrm>
          <a:prstGeom prst="rect">
            <a:avLst/>
          </a:prstGeom>
        </p:spPr>
      </p:pic>
      <p:sp>
        <p:nvSpPr>
          <p:cNvPr id="48" name="TextBox 47">
            <a:extLst>
              <a:ext uri="{FF2B5EF4-FFF2-40B4-BE49-F238E27FC236}">
                <a16:creationId xmlns:a16="http://schemas.microsoft.com/office/drawing/2014/main" id="{7327DD98-9EEE-4CB6-919B-3290CF82DEB1}"/>
              </a:ext>
            </a:extLst>
          </p:cNvPr>
          <p:cNvSpPr txBox="1"/>
          <p:nvPr/>
        </p:nvSpPr>
        <p:spPr>
          <a:xfrm>
            <a:off x="2873847" y="8922515"/>
            <a:ext cx="1968500" cy="577081"/>
          </a:xfrm>
          <a:prstGeom prst="rect">
            <a:avLst/>
          </a:prstGeom>
          <a:noFill/>
        </p:spPr>
        <p:txBody>
          <a:bodyPr wrap="square" rtlCol="0">
            <a:spAutoFit/>
          </a:bodyPr>
          <a:lstStyle/>
          <a:p>
            <a:r>
              <a:rPr lang="en-US" sz="1050" dirty="0">
                <a:solidFill>
                  <a:schemeClr val="bg1"/>
                </a:solidFill>
                <a:latin typeface="Arial Narrow" panose="020B0606020202030204" pitchFamily="34" charset="0"/>
              </a:rPr>
              <a:t>Please submit your completed application via email to </a:t>
            </a:r>
            <a:r>
              <a:rPr lang="en-US" sz="1050" dirty="0">
                <a:solidFill>
                  <a:schemeClr val="bg1"/>
                </a:solidFill>
                <a:latin typeface="Arial Narrow" panose="020B0606020202030204" pitchFamily="34" charset="0"/>
                <a:hlinkClick r:id="rId15"/>
              </a:rPr>
              <a:t>Amanda.torrellas@ucf.edu</a:t>
            </a:r>
            <a:r>
              <a:rPr lang="en-US" sz="1050" dirty="0">
                <a:solidFill>
                  <a:schemeClr val="bg1"/>
                </a:solidFill>
                <a:latin typeface="Arial Narrow" panose="020B0606020202030204" pitchFamily="34" charset="0"/>
              </a:rPr>
              <a:t> </a:t>
            </a:r>
          </a:p>
        </p:txBody>
      </p:sp>
    </p:spTree>
    <p:extLst>
      <p:ext uri="{BB962C8B-B14F-4D97-AF65-F5344CB8AC3E}">
        <p14:creationId xmlns:p14="http://schemas.microsoft.com/office/powerpoint/2010/main" val="412341635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183</TotalTime>
  <Words>188</Words>
  <Application>Microsoft Office PowerPoint</Application>
  <PresentationFormat>Custom</PresentationFormat>
  <Paragraphs>30</Paragraphs>
  <Slides>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Arial</vt:lpstr>
      <vt:lpstr>Arial Narrow</vt:lpstr>
      <vt:lpstr>Arial Nova Cond</vt:lpstr>
      <vt:lpstr>Calibri</vt:lpstr>
      <vt:lpstr>Calibri Light</vt:lpstr>
      <vt:lpstr>Gotham Bold</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Keenan Ball</dc:creator>
  <cp:lastModifiedBy>Keenan Ball</cp:lastModifiedBy>
  <cp:revision>21</cp:revision>
  <dcterms:created xsi:type="dcterms:W3CDTF">2021-03-09T15:57:53Z</dcterms:created>
  <dcterms:modified xsi:type="dcterms:W3CDTF">2021-03-09T20:47:29Z</dcterms:modified>
</cp:coreProperties>
</file>